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81735-752D-4F8D-AD6D-1C96E8F82463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2D9CC-4D84-4AD0-AA1E-0CBB422B4D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30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2D9CC-4D84-4AD0-AA1E-0CBB422B4D8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155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C1331D-D3D8-4E23-8290-49C14AB889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D67814-B101-4071-AFE9-CFE23ACC6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D18DB0-2E94-4633-B5C3-50B7ED9E2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E29C3-A244-4B34-A6B6-568EDD18B22F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F2BFD-B122-4D56-A295-AF2A0CA98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A3E2A7-0A32-446C-AE51-FD5FF3038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DBF-28FE-4D83-9D33-84E6F8EB7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7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60ACD4-F018-483D-B1A8-175F0904C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F37975-0568-458A-8D54-026A98419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47C423-5BA1-4129-97E1-D47FEC11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E29C3-A244-4B34-A6B6-568EDD18B22F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B4F5B4-BFE4-45DB-BB2D-1C394E573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CFD1BA-400D-45A2-884C-09EA0E46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DBF-28FE-4D83-9D33-84E6F8EB7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151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0A5135-CD77-44E3-8172-5C78536237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DD0186-F364-45B7-BE8C-95D43E5547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3379FC-04BC-4F14-870E-780FB86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E29C3-A244-4B34-A6B6-568EDD18B22F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5C180E-A6F9-4712-8238-8BDC43D67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BBAEB1-6E04-4E12-965C-9EB9AC0BE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DBF-28FE-4D83-9D33-84E6F8EB7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061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4B74C-7E9B-405E-A2A2-7BD658C9D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D36DC1-2D59-4430-A907-BD7E04C42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71C3B9-2369-43DB-9768-005885F5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E29C3-A244-4B34-A6B6-568EDD18B22F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C1AFFD-DAE6-451C-846C-17D3613FC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B305A8-8CFA-4BE3-9D89-4D1ADA1E8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DBF-28FE-4D83-9D33-84E6F8EB7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793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AFE86F-FB03-429E-A0A5-E5B096555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CFD8CC-AE91-4D4B-95FF-83E564F43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38675B-FAEB-44A1-8DC5-7B4115097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E29C3-A244-4B34-A6B6-568EDD18B22F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F04AA9-65AA-4B9A-9161-88711C020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55FB19-1017-4A31-B917-C79AC9EFE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DBF-28FE-4D83-9D33-84E6F8EB7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812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099D03-0833-41E2-9A8A-155AE8ADF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D35788-1F96-4A70-BEA1-A2B94C209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DFCC20-825D-4690-958F-A11C4566AF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E516AF-CBC1-445C-B16E-9BC51D3C8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E29C3-A244-4B34-A6B6-568EDD18B22F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AE3C9D-E4A9-4F0D-BAB7-78AD5C924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BE048B-F956-4426-BE62-18624723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DBF-28FE-4D83-9D33-84E6F8EB7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569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6D392F-A7BB-4B49-A3B2-908A0EC8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9DAFB6-FAFE-4E3F-88EE-E3C72FC60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EBCC19-019A-4D28-93F2-4A00DF177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3624455-A98B-45C4-9E94-8521071CA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49E9D5-89AD-46DB-8883-950CAAB593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5D70841-E795-4AEF-ACE6-AD5B19384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E29C3-A244-4B34-A6B6-568EDD18B22F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0B21B38-804C-48DD-8C45-610DB760C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32F185-D37F-49D6-B1A2-117D80945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DBF-28FE-4D83-9D33-84E6F8EB7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159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3A8D23-75F4-4CDD-B098-30F1A2483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24F9F1-49F5-4015-A409-C471E5B7D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E29C3-A244-4B34-A6B6-568EDD18B22F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1FE7A8-5AFC-4817-BF26-19CE7FD78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86F12C-2A16-4247-A1B9-F71876B48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DBF-28FE-4D83-9D33-84E6F8EB7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591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A527B2-81D6-4857-847C-1AEB1E904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E29C3-A244-4B34-A6B6-568EDD18B22F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39C02F-D237-4F61-9FF2-FC9C72050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4D4A657-4424-4A87-BA98-F5B25599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DBF-28FE-4D83-9D33-84E6F8EB7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979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61EB8-C3E0-49D6-8E31-01A56DAC3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5A1AD2-3793-4658-84D3-734913577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C56C73-3632-4689-86E0-519622CED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092FDF-B1A9-48C4-B89B-E041A7283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E29C3-A244-4B34-A6B6-568EDD18B22F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24F91C-3B0D-4945-B70E-56391F4C3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B66CD5-A7D8-4D62-B4B7-5E32E4905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DBF-28FE-4D83-9D33-84E6F8EB7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369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41F71-1F37-404C-A17F-559994EE3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274D254-0FB0-49F0-AD17-AA5ED70AF9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AC9672-1F41-4BD8-8903-83A826EEE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79AA79-E75F-4492-AB18-FEBB3C46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E29C3-A244-4B34-A6B6-568EDD18B22F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F3578C-3F6B-4A0E-8568-50A3DCF7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400CBC-C41A-4974-8460-7979DCD9F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3DBF-28FE-4D83-9D33-84E6F8EB7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758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3219D-E5D0-4E81-924E-0A05A5F3E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1E1F0F-07D9-4D2B-B049-7E99FE7BE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C77A93-5CCE-4A47-8A9C-3951645404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E29C3-A244-4B34-A6B6-568EDD18B22F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0089BB-E778-4140-80E8-BE643C891F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9FF676-DD05-4277-8828-32819C5E0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C3DBF-28FE-4D83-9D33-84E6F8EB7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14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7816/edgcc411-16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e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2735A-5BC5-44C1-BEF6-A7C54BDEA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44" y="0"/>
            <a:ext cx="11975976" cy="2294226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Fungal Dead Wood Community in 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Raised Bogs (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BogFunLigno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E94B93-EC3E-4274-ACA9-C1FD8810B5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FF81DD74-8687-42C0-A760-E00873021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4" y="2827538"/>
            <a:ext cx="12197794" cy="40304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A78C5A-CFB7-4FB8-96C9-113D1CC06271}"/>
              </a:ext>
            </a:extLst>
          </p:cNvPr>
          <p:cNvSpPr txBox="1"/>
          <p:nvPr/>
        </p:nvSpPr>
        <p:spPr>
          <a:xfrm>
            <a:off x="424711" y="1771006"/>
            <a:ext cx="113367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A study will use complex approach (direct observation+ metagenomics)</a:t>
            </a:r>
            <a:endParaRPr lang="ru-RU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DDDEB-208F-49CC-8EAD-EB2AD85B161B}"/>
              </a:ext>
            </a:extLst>
          </p:cNvPr>
          <p:cNvSpPr txBox="1"/>
          <p:nvPr/>
        </p:nvSpPr>
        <p:spPr>
          <a:xfrm>
            <a:off x="-5794" y="6396335"/>
            <a:ext cx="12197794" cy="461665"/>
          </a:xfrm>
          <a:prstGeom prst="rect">
            <a:avLst/>
          </a:prstGeom>
          <a:solidFill>
            <a:schemeClr val="bg1">
              <a:alpha val="57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Naturally </a:t>
            </a:r>
            <a:r>
              <a:rPr lang="en-US" sz="2400" dirty="0" err="1"/>
              <a:t>paludified</a:t>
            </a:r>
            <a:r>
              <a:rPr lang="en-US" sz="2400" dirty="0"/>
              <a:t> area of a raised bog </a:t>
            </a:r>
            <a:r>
              <a:rPr lang="en-US" sz="2400" dirty="0" err="1"/>
              <a:t>Mukhrino</a:t>
            </a:r>
            <a:r>
              <a:rPr lang="en-US" sz="2400" dirty="0"/>
              <a:t> with dead wood canopy  </a:t>
            </a:r>
            <a:endParaRPr lang="ru-R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E95D42-4990-4B8F-A141-CA6A390557AF}"/>
              </a:ext>
            </a:extLst>
          </p:cNvPr>
          <p:cNvSpPr txBox="1"/>
          <p:nvPr/>
        </p:nvSpPr>
        <p:spPr>
          <a:xfrm>
            <a:off x="218421" y="2294226"/>
            <a:ext cx="117493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Nina </a:t>
            </a:r>
            <a:r>
              <a:rPr lang="en-US" sz="2400" b="1" dirty="0" err="1"/>
              <a:t>Filippova</a:t>
            </a:r>
            <a:r>
              <a:rPr lang="en-US" sz="2400" b="1" dirty="0"/>
              <a:t>, </a:t>
            </a:r>
            <a:r>
              <a:rPr lang="en-US" sz="2400" b="1" dirty="0" err="1"/>
              <a:t>Yugra</a:t>
            </a:r>
            <a:r>
              <a:rPr lang="en-US" sz="2400" b="1" dirty="0"/>
              <a:t> State University, Khanty-</a:t>
            </a:r>
            <a:r>
              <a:rPr lang="en-US" sz="2400" b="1" dirty="0" err="1"/>
              <a:t>Mansiysk</a:t>
            </a:r>
            <a:r>
              <a:rPr lang="en-US" sz="2400" b="1" dirty="0"/>
              <a:t>, Russia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082221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B4BB4-8C56-4B4B-97FE-53D95909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Dead Wood in raised bogs – rarely studied substrate, but interesting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02A5D08D-1AF8-4401-BDA8-D754A7622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0879"/>
            <a:ext cx="12192000" cy="3477122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F084CD-70D7-4A10-8224-967FA7F10F13}"/>
              </a:ext>
            </a:extLst>
          </p:cNvPr>
          <p:cNvSpPr txBox="1"/>
          <p:nvPr/>
        </p:nvSpPr>
        <p:spPr>
          <a:xfrm>
            <a:off x="382368" y="1383204"/>
            <a:ext cx="110814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Dwarf trees: </a:t>
            </a:r>
            <a:r>
              <a:rPr lang="en-US" sz="2400" i="1" dirty="0"/>
              <a:t>Pinus sylvestris, Pinus </a:t>
            </a:r>
            <a:r>
              <a:rPr lang="en-US" sz="2400" i="1" dirty="0" err="1"/>
              <a:t>sibirica</a:t>
            </a:r>
            <a:r>
              <a:rPr lang="en-US" sz="2400" i="1" dirty="0"/>
              <a:t> </a:t>
            </a:r>
            <a:r>
              <a:rPr lang="en-US" sz="2400" dirty="0"/>
              <a:t>(logs, stumps, buried in Sphagnum or standing-dead and weathered)</a:t>
            </a:r>
            <a:endParaRPr lang="en-US" sz="2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Dwarf-shrubs stems: </a:t>
            </a:r>
            <a:r>
              <a:rPr lang="en-US" sz="2400" i="1" dirty="0" err="1"/>
              <a:t>Chamaedaphne</a:t>
            </a:r>
            <a:r>
              <a:rPr lang="en-US" sz="2400" i="1" dirty="0"/>
              <a:t> </a:t>
            </a:r>
            <a:r>
              <a:rPr lang="en-US" sz="2400" i="1" dirty="0" err="1"/>
              <a:t>calyculata</a:t>
            </a:r>
            <a:r>
              <a:rPr lang="en-US" sz="2400" i="1" dirty="0"/>
              <a:t>, Ledum </a:t>
            </a:r>
            <a:r>
              <a:rPr lang="en-US" sz="2400" i="1" dirty="0" err="1"/>
              <a:t>palustre</a:t>
            </a:r>
            <a:r>
              <a:rPr lang="en-US" sz="2400" i="1" dirty="0"/>
              <a:t>, Betula nana, Andromeda </a:t>
            </a:r>
            <a:r>
              <a:rPr lang="en-US" sz="2400" i="1" dirty="0" err="1"/>
              <a:t>polifolia</a:t>
            </a:r>
            <a:endParaRPr lang="en-US" sz="2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Peat – chemically close to wood substrate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2304DA-84DD-44A3-914A-8F7FA78B90AA}"/>
              </a:ext>
            </a:extLst>
          </p:cNvPr>
          <p:cNvSpPr txBox="1"/>
          <p:nvPr/>
        </p:nvSpPr>
        <p:spPr>
          <a:xfrm>
            <a:off x="-154004" y="6396335"/>
            <a:ext cx="12273931" cy="461665"/>
          </a:xfrm>
          <a:prstGeom prst="rect">
            <a:avLst/>
          </a:prstGeom>
          <a:solidFill>
            <a:schemeClr val="bg1">
              <a:alpha val="46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Area of a raised bog  </a:t>
            </a:r>
            <a:r>
              <a:rPr lang="en-US" sz="2400" dirty="0" err="1"/>
              <a:t>Mukhrino</a:t>
            </a:r>
            <a:r>
              <a:rPr lang="en-US" sz="2400" dirty="0"/>
              <a:t> with living wood canopy  </a:t>
            </a:r>
            <a:endParaRPr lang="ru-RU" sz="24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943268C-ABD3-4E2D-882F-95A35EAC7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76" y="2722211"/>
            <a:ext cx="5816747" cy="2166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3391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648BC-AA76-44FA-A9FE-170BDF404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111752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Previous results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17DA49-C1D7-4B5F-8301-FDE0817E8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68" y="1035809"/>
            <a:ext cx="11145253" cy="5201362"/>
          </a:xfrm>
        </p:spPr>
        <p:txBody>
          <a:bodyPr>
            <a:noAutofit/>
          </a:bodyPr>
          <a:lstStyle/>
          <a:p>
            <a:r>
              <a:rPr lang="en-US" sz="2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49 species </a:t>
            </a:r>
            <a:r>
              <a:rPr lang="en-US" sz="2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6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lignicolous</a:t>
            </a:r>
            <a:r>
              <a:rPr lang="en-US" sz="2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fungi from </a:t>
            </a:r>
            <a:r>
              <a:rPr lang="en-US" sz="2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five groups </a:t>
            </a:r>
            <a:r>
              <a:rPr lang="en-US" sz="2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6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corticioid</a:t>
            </a:r>
            <a:r>
              <a:rPr lang="en-US" sz="2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polyporoid</a:t>
            </a:r>
            <a:r>
              <a:rPr lang="en-US" sz="2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heterobasidiomycetous</a:t>
            </a:r>
            <a:r>
              <a:rPr lang="en-US" sz="2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agaricoid</a:t>
            </a:r>
            <a:r>
              <a:rPr lang="en-US" sz="2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clavarioid basidiomycetes, and </a:t>
            </a:r>
            <a:r>
              <a:rPr lang="en-US" sz="26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discomycetes</a:t>
            </a:r>
            <a:r>
              <a:rPr lang="en-US" sz="2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sz="2600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xerotolerant</a:t>
            </a:r>
            <a:r>
              <a:rPr lang="en-US" sz="2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species </a:t>
            </a:r>
            <a:r>
              <a:rPr lang="en-US" sz="2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were registered regularly on bog wood (</a:t>
            </a:r>
            <a:r>
              <a:rPr lang="en-US" sz="26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Amyloporia</a:t>
            </a:r>
            <a:r>
              <a:rPr lang="en-US" sz="2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xantha</a:t>
            </a:r>
            <a:r>
              <a:rPr lang="en-US" sz="2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Sistotremastrum</a:t>
            </a:r>
            <a:r>
              <a:rPr lang="en-US" sz="2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suecicum</a:t>
            </a:r>
            <a:r>
              <a:rPr lang="en-US" sz="2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Common species </a:t>
            </a:r>
            <a:r>
              <a:rPr lang="en-US" sz="2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represented by several collections: </a:t>
            </a:r>
            <a:r>
              <a:rPr lang="en-US" sz="26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Coniophora</a:t>
            </a:r>
            <a:r>
              <a:rPr lang="en-US" sz="2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arida</a:t>
            </a:r>
            <a:r>
              <a:rPr lang="en-US" sz="2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Peniophorella</a:t>
            </a:r>
            <a:r>
              <a:rPr lang="en-US" sz="2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praetermissa</a:t>
            </a:r>
            <a:r>
              <a:rPr lang="en-US" sz="2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Phlebiella</a:t>
            </a:r>
            <a:r>
              <a:rPr lang="en-US" sz="2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pseudotsugae</a:t>
            </a:r>
            <a:r>
              <a:rPr lang="en-US" sz="2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Piloderma</a:t>
            </a:r>
            <a:r>
              <a:rPr lang="en-US" sz="2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byssinum</a:t>
            </a:r>
            <a:r>
              <a:rPr lang="en-US" sz="2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6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Dacrymyces</a:t>
            </a:r>
            <a:r>
              <a:rPr lang="en-US" sz="2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stillatus</a:t>
            </a:r>
            <a:r>
              <a:rPr lang="en-US" sz="2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ight </a:t>
            </a:r>
            <a:r>
              <a:rPr lang="en-US" sz="26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corticioid</a:t>
            </a:r>
            <a:r>
              <a:rPr lang="en-US" sz="2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species were registered on </a:t>
            </a:r>
            <a:r>
              <a:rPr lang="en-US" sz="2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peaty substrates adjoining wood surfaces</a:t>
            </a:r>
            <a:r>
              <a:rPr lang="en-US" sz="2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 two species were growing on living </a:t>
            </a:r>
            <a:r>
              <a:rPr lang="en-US" sz="2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Sphagnum</a:t>
            </a:r>
            <a:r>
              <a:rPr lang="en-US" sz="2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absence of wood</a:t>
            </a:r>
            <a:endParaRPr lang="en-US" sz="26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Filippova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N.V.,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Zmitrovich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I.V., 2013b. 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Wood decay community of raised bogs in West Siberia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Environmental Dynamics and Global Climate Change 4, 1–16. </a:t>
            </a:r>
            <a:r>
              <a:rPr lang="en-US" sz="2600" b="0" i="0" dirty="0">
                <a:solidFill>
                  <a:srgbClr val="0066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https://doi.org/10.17816/edgcc411-16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486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A268F-81B5-4C1E-92F7-1CCD47FEF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064A01B-D5C5-45AE-9EA0-BB43078F5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0852"/>
            <a:ext cx="3009531" cy="225714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2523DE-8B7E-4907-83C8-3E3AD722E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263"/>
            <a:ext cx="3009531" cy="22571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DB0C92-647D-460D-A9C2-E271CE845A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43"/>
            <a:ext cx="3009532" cy="23606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972782-4628-43E2-8BF1-CD36D29898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531" y="4600852"/>
            <a:ext cx="3009531" cy="22571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C4A96AC-020A-471D-9F66-BA59FA3E5B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530" y="0"/>
            <a:ext cx="3009531" cy="23595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76EA81F-8AFB-4019-B614-93EEC647A1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062" y="4600851"/>
            <a:ext cx="3057638" cy="22932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E06DEBA-F4AF-424A-ACC3-BA7297C145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914" y="-6345"/>
            <a:ext cx="3121086" cy="235954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663ED73-A99C-40AF-9260-B061011DA3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059" y="-6343"/>
            <a:ext cx="3057637" cy="236588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CF725FD-F353-4CE3-8921-333DE41DF1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594" y="4611411"/>
            <a:ext cx="3194166" cy="228267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F77CAC4-4EF8-4C4D-B038-856D5085CA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971" y="2342637"/>
            <a:ext cx="3163412" cy="226877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0AE9A82-6575-4CF8-B7B0-D5B1116D21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848" y="2353198"/>
            <a:ext cx="6063065" cy="226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3724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09F09-7C3F-4380-928E-B21F08F9D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641D484-1DFD-4DE9-8CD2-29395AABD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27761" cy="6858001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42E142F-0AB4-4AF4-A17A-514A0ECD772B}"/>
              </a:ext>
            </a:extLst>
          </p:cNvPr>
          <p:cNvSpPr/>
          <p:nvPr/>
        </p:nvSpPr>
        <p:spPr>
          <a:xfrm>
            <a:off x="1694045" y="-1"/>
            <a:ext cx="8768616" cy="1424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BB8C3C8-2F0C-4857-BFA6-8496B4715CF0}"/>
              </a:ext>
            </a:extLst>
          </p:cNvPr>
          <p:cNvSpPr txBox="1">
            <a:spLocks/>
          </p:cNvSpPr>
          <p:nvPr/>
        </p:nvSpPr>
        <p:spPr>
          <a:xfrm>
            <a:off x="838200" y="18256"/>
            <a:ext cx="10515600" cy="934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/>
              <a:t>Mukhrino</a:t>
            </a:r>
            <a:r>
              <a:rPr lang="en-US" sz="3200" b="1" dirty="0"/>
              <a:t> field station research infrastructure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9DCF81-3A24-4955-9975-36894002C9C6}"/>
              </a:ext>
            </a:extLst>
          </p:cNvPr>
          <p:cNvSpPr txBox="1"/>
          <p:nvPr/>
        </p:nvSpPr>
        <p:spPr>
          <a:xfrm>
            <a:off x="2038951" y="721630"/>
            <a:ext cx="8114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Access the station for field work in 2022</a:t>
            </a:r>
          </a:p>
          <a:p>
            <a:pPr algn="ctr"/>
            <a:r>
              <a:rPr lang="en-US" sz="2400" dirty="0"/>
              <a:t>Through </a:t>
            </a:r>
            <a:r>
              <a:rPr lang="en-US" sz="2400" b="1" dirty="0"/>
              <a:t>INTERACT Transnational Access call</a:t>
            </a:r>
            <a:endParaRPr lang="ru-RU" sz="2400" b="1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398936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1534</TotalTime>
  <Words>262</Words>
  <Application>Microsoft Office PowerPoint</Application>
  <PresentationFormat>Широкоэкранный</PresentationFormat>
  <Paragraphs>19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Fungal Dead Wood Community in  Raised Bogs (BogFunLigno) </vt:lpstr>
      <vt:lpstr>Dead Wood in raised bogs – rarely studied substrate, but interesting </vt:lpstr>
      <vt:lpstr>Previous results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Fungal Dead Wood Community in  Raised Bogs (BogFunLigno) </dc:title>
  <dc:creator>Нина Филиппова</dc:creator>
  <cp:lastModifiedBy>Нина Филиппова</cp:lastModifiedBy>
  <cp:revision>2</cp:revision>
  <dcterms:created xsi:type="dcterms:W3CDTF">2021-10-26T06:25:41Z</dcterms:created>
  <dcterms:modified xsi:type="dcterms:W3CDTF">2021-10-27T08:00:37Z</dcterms:modified>
</cp:coreProperties>
</file>